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485" r:id="rId2"/>
    <p:sldId id="396" r:id="rId3"/>
    <p:sldId id="519" r:id="rId4"/>
    <p:sldId id="522" r:id="rId5"/>
    <p:sldId id="520" r:id="rId6"/>
    <p:sldId id="521" r:id="rId7"/>
    <p:sldId id="523" r:id="rId8"/>
    <p:sldId id="264" r:id="rId9"/>
    <p:sldId id="265" r:id="rId10"/>
    <p:sldId id="527" r:id="rId11"/>
    <p:sldId id="525" r:id="rId12"/>
    <p:sldId id="528" r:id="rId13"/>
    <p:sldId id="529" r:id="rId14"/>
    <p:sldId id="526" r:id="rId15"/>
    <p:sldId id="530" r:id="rId16"/>
    <p:sldId id="531" r:id="rId17"/>
    <p:sldId id="532" r:id="rId18"/>
    <p:sldId id="533" r:id="rId19"/>
    <p:sldId id="534" r:id="rId20"/>
    <p:sldId id="535" r:id="rId21"/>
    <p:sldId id="537" r:id="rId22"/>
    <p:sldId id="518"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alibri Light" panose="020F0302020204030204" pitchFamily="34" charset="0"/>
      <p:regular r:id="rId29"/>
      <p: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522"/>
            <p14:sldId id="520"/>
            <p14:sldId id="521"/>
            <p14:sldId id="523"/>
            <p14:sldId id="264"/>
            <p14:sldId id="265"/>
            <p14:sldId id="527"/>
            <p14:sldId id="525"/>
            <p14:sldId id="528"/>
            <p14:sldId id="529"/>
            <p14:sldId id="526"/>
            <p14:sldId id="530"/>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32" autoAdjust="0"/>
    <p:restoredTop sz="75629" autoAdjust="0"/>
  </p:normalViewPr>
  <p:slideViewPr>
    <p:cSldViewPr snapToGrid="0">
      <p:cViewPr varScale="1">
        <p:scale>
          <a:sx n="51" d="100"/>
          <a:sy n="51" d="100"/>
        </p:scale>
        <p:origin x="984" y="48"/>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 By engaging our HRT pillars, we can create an environment that provides the psychological safety to our teammates that they will feel capable of asking for the kind of support that they need in order to be the most effective teammates that they can be.</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context of teams and team performance, one important metric to consider is the bus factor: which is to say, how many members of your team are entirely irreplaceable, the sole holders of particular, specialized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endParaRPr lang="en-US" dirty="0"/>
          </a:p>
          <a:p>
            <a:endParaRPr lang="en-US" dirty="0"/>
          </a:p>
          <a:p>
            <a:r>
              <a:rPr lang="en-US" dirty="0"/>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
        <p:nvSpPr>
          <p:cNvPr id="4" name="Slide Number Placeholder 3"/>
          <p:cNvSpPr>
            <a:spLocks noGrp="1"/>
          </p:cNvSpPr>
          <p:nvPr>
            <p:ph type="sldNum" sz="quarter" idx="5"/>
          </p:nvPr>
        </p:nvSpPr>
        <p:spPr/>
        <p:txBody>
          <a:bodyPr/>
          <a:lstStyle/>
          <a:p>
            <a:fld id="{07937F07-1250-4CCE-B198-1B2887014F41}" type="slidenum">
              <a:rPr lang="en-US" smtClean="0"/>
              <a:t>15</a:t>
            </a:fld>
            <a:endParaRPr lang="en-US"/>
          </a:p>
        </p:txBody>
      </p:sp>
    </p:spTree>
    <p:extLst>
      <p:ext uri="{BB962C8B-B14F-4D97-AF65-F5344CB8AC3E}">
        <p14:creationId xmlns:p14="http://schemas.microsoft.com/office/powerpoint/2010/main" val="292041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a:t>
            </a:r>
            <a:r>
              <a:rPr lang="en-US" dirty="0" err="1"/>
              <a:t>dien’t</a:t>
            </a:r>
            <a:r>
              <a:rPr lang="en-US" dirty="0"/>
              <a: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a:t>
            </a:r>
            <a:r>
              <a:rPr lang="en-US" dirty="0" err="1"/>
              <a:t>eteams</a:t>
            </a:r>
            <a:r>
              <a:rPr lang="en-US" dirty="0"/>
              <a:t>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149072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7</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624170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9/16/2022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9/16/2022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9/16/2022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9/16/2022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9/16/2022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9/16/2022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9/16/2022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9/16/2022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9/16/2022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9/16/2022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9/16/2022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9/16/2022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sre.google/sre-book/example-postmorte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6.3: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Jonathan Bell, Adeel Bhutta,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2022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10</a:t>
            </a:fld>
            <a:endParaRPr lang="en-US"/>
          </a:p>
        </p:txBody>
      </p:sp>
    </p:spTree>
    <p:extLst>
      <p:ext uri="{BB962C8B-B14F-4D97-AF65-F5344CB8AC3E}">
        <p14:creationId xmlns:p14="http://schemas.microsoft.com/office/powerpoint/2010/main" val="1387160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11</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12</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13</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14</a:t>
            </a:fld>
            <a:endParaRPr lang="en-US"/>
          </a:p>
        </p:txBody>
      </p:sp>
    </p:spTree>
    <p:extLst>
      <p:ext uri="{BB962C8B-B14F-4D97-AF65-F5344CB8AC3E}">
        <p14:creationId xmlns:p14="http://schemas.microsoft.com/office/powerpoint/2010/main" val="2812666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26696-F8F1-6442-B231-4237D5EC658C}"/>
              </a:ext>
            </a:extLst>
          </p:cNvPr>
          <p:cNvSpPr>
            <a:spLocks noGrp="1"/>
          </p:cNvSpPr>
          <p:nvPr>
            <p:ph type="title"/>
          </p:nvPr>
        </p:nvSpPr>
        <p:spPr>
          <a:xfrm>
            <a:off x="640080" y="325369"/>
            <a:ext cx="4368602" cy="1956841"/>
          </a:xfrm>
        </p:spPr>
        <p:txBody>
          <a:bodyPr anchor="b">
            <a:normAutofit/>
          </a:bodyPr>
          <a:lstStyle/>
          <a:p>
            <a:r>
              <a:rPr lang="en-US" sz="3400"/>
              <a:t>Bus Factor &amp; Importance of Information Sharing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202DC1-BE28-F445-831C-2FC7B4BC5A54}"/>
              </a:ext>
            </a:extLst>
          </p:cNvPr>
          <p:cNvSpPr>
            <a:spLocks noGrp="1"/>
          </p:cNvSpPr>
          <p:nvPr>
            <p:ph idx="1"/>
          </p:nvPr>
        </p:nvSpPr>
        <p:spPr>
          <a:xfrm>
            <a:off x="640080" y="2872899"/>
            <a:ext cx="4243589" cy="3320668"/>
          </a:xfrm>
        </p:spPr>
        <p:txBody>
          <a:bodyPr>
            <a:normAutofit/>
          </a:bodyPr>
          <a:lstStyle/>
          <a:p>
            <a:endParaRPr lang="en-US" sz="2200"/>
          </a:p>
        </p:txBody>
      </p:sp>
      <p:pic>
        <p:nvPicPr>
          <p:cNvPr id="5" name="mario-sessions-0TmYp58QVNQ-unsplash.jpg" descr="mario-sessions-0TmYp58QVNQ-unsplash.jpg">
            <a:extLst>
              <a:ext uri="{FF2B5EF4-FFF2-40B4-BE49-F238E27FC236}">
                <a16:creationId xmlns:a16="http://schemas.microsoft.com/office/drawing/2014/main" id="{A278791F-5A31-374B-9848-7D5E06351847}"/>
              </a:ext>
            </a:extLst>
          </p:cNvPr>
          <p:cNvPicPr>
            <a:picLocks noChangeAspect="1"/>
          </p:cNvPicPr>
          <p:nvPr/>
        </p:nvPicPr>
        <p:blipFill rotWithShape="1">
          <a:blip r:embed="rId3"/>
          <a:srcRect l="16854" r="1619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9C856172-3BB7-7543-A0C8-37613E01A148}"/>
              </a:ext>
            </a:extLst>
          </p:cNvPr>
          <p:cNvSpPr>
            <a:spLocks noGrp="1"/>
          </p:cNvSpPr>
          <p:nvPr>
            <p:ph type="sldNum" sz="quarter" idx="12"/>
          </p:nvPr>
        </p:nvSpPr>
        <p:spPr>
          <a:xfrm>
            <a:off x="10439400" y="6356350"/>
            <a:ext cx="914400" cy="365125"/>
          </a:xfrm>
        </p:spPr>
        <p:txBody>
          <a:bodyPr>
            <a:normAutofit/>
          </a:bodyPr>
          <a:lstStyle/>
          <a:p>
            <a:pPr>
              <a:spcAft>
                <a:spcPts val="600"/>
              </a:spcAft>
            </a:pPr>
            <a:fld id="{20F37917-FD3A-4669-9018-DA04BCDD3D75}" type="slidenum">
              <a:rPr lang="en-US">
                <a:solidFill>
                  <a:srgbClr val="FFFFFF"/>
                </a:solidFill>
              </a:rPr>
              <a:pPr>
                <a:spcAft>
                  <a:spcPts val="600"/>
                </a:spcAft>
              </a:pPr>
              <a:t>15</a:t>
            </a:fld>
            <a:endParaRPr lang="en-US">
              <a:solidFill>
                <a:srgbClr val="FFFFFF"/>
              </a:solidFill>
            </a:endParaRPr>
          </a:p>
        </p:txBody>
      </p:sp>
      <p:pic>
        <p:nvPicPr>
          <p:cNvPr id="8194" name="Picture 2">
            <a:extLst>
              <a:ext uri="{FF2B5EF4-FFF2-40B4-BE49-F238E27FC236}">
                <a16:creationId xmlns:a16="http://schemas.microsoft.com/office/drawing/2014/main" id="{191FF492-B0B6-8141-8D3A-73346B8345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010" t="29963" b="4851"/>
          <a:stretch/>
        </p:blipFill>
        <p:spPr bwMode="auto">
          <a:xfrm>
            <a:off x="179708" y="4252719"/>
            <a:ext cx="9407921"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59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16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012344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18</a:t>
            </a:fld>
            <a:endParaRPr lang="en-US"/>
          </a:p>
        </p:txBody>
      </p:sp>
    </p:spTree>
    <p:extLst>
      <p:ext uri="{BB962C8B-B14F-4D97-AF65-F5344CB8AC3E}">
        <p14:creationId xmlns:p14="http://schemas.microsoft.com/office/powerpoint/2010/main" val="402530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343818"/>
            <a:ext cx="10223734" cy="6858000"/>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21</a:t>
            </a:fld>
            <a:endParaRPr lang="en-US"/>
          </a:p>
        </p:txBody>
      </p:sp>
    </p:spTree>
    <p:extLst>
      <p:ext uri="{BB962C8B-B14F-4D97-AF65-F5344CB8AC3E}">
        <p14:creationId xmlns:p14="http://schemas.microsoft.com/office/powerpoint/2010/main" val="1235026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22</a:t>
            </a:fld>
            <a:endParaRPr lang="en-US"/>
          </a:p>
        </p:txBody>
      </p:sp>
    </p:spTree>
    <p:extLst>
      <p:ext uri="{BB962C8B-B14F-4D97-AF65-F5344CB8AC3E}">
        <p14:creationId xmlns:p14="http://schemas.microsoft.com/office/powerpoint/2010/main" val="1694982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4</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your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1007606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6</a:t>
            </a:fld>
            <a:endParaRPr lang="en-US"/>
          </a:p>
        </p:txBody>
      </p:sp>
    </p:spTree>
    <p:extLst>
      <p:ext uri="{BB962C8B-B14F-4D97-AF65-F5344CB8AC3E}">
        <p14:creationId xmlns:p14="http://schemas.microsoft.com/office/powerpoint/2010/main" val="19850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500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7</a:t>
            </a:fld>
            <a:endParaRPr lang="en-US"/>
          </a:p>
        </p:txBody>
      </p:sp>
    </p:spTree>
    <p:extLst>
      <p:ext uri="{BB962C8B-B14F-4D97-AF65-F5344CB8AC3E}">
        <p14:creationId xmlns:p14="http://schemas.microsoft.com/office/powerpoint/2010/main" val="3927597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lstStyle/>
          <a:p>
            <a:r>
              <a:rPr lang="en-US" dirty="0"/>
              <a:t>Agile Favors “Product” teams, not ”Platform” teams</a:t>
            </a:r>
            <a:endParaRPr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12558</TotalTime>
  <Words>4631</Words>
  <Application>Microsoft Office PowerPoint</Application>
  <PresentationFormat>Widescreen</PresentationFormat>
  <Paragraphs>353</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Verdana</vt:lpstr>
      <vt:lpstr>Calibri</vt:lpstr>
      <vt:lpstr>Arial</vt:lpstr>
      <vt:lpstr>Calibri Light</vt:lpstr>
      <vt:lpstr>Office Theme</vt:lpstr>
      <vt:lpstr>CS 4530: Fundamentals of Software Engineering Lesson 6.3: Teams</vt:lpstr>
      <vt:lpstr>Learning Goals for this Lesson</vt:lpstr>
      <vt:lpstr>Why Teams? “The 10x Engineer”</vt:lpstr>
      <vt:lpstr>Teams are hard: Brooks’ Law</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How do you encourage team members to treat each other well?</vt:lpstr>
      <vt:lpstr>Three Pillars of Social Skills</vt:lpstr>
      <vt:lpstr>HRT Example: Code Review</vt:lpstr>
      <vt:lpstr>HRT Example: Code Review</vt:lpstr>
      <vt:lpstr>Scaling Communication</vt:lpstr>
      <vt:lpstr>Bus Factor &amp; Importance of Information Sharing</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227</cp:revision>
  <dcterms:created xsi:type="dcterms:W3CDTF">2021-01-07T15:19:22Z</dcterms:created>
  <dcterms:modified xsi:type="dcterms:W3CDTF">2022-09-16T20:47:08Z</dcterms:modified>
</cp:coreProperties>
</file>